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47" r:id="rId20"/>
    <p:sldId id="421" r:id="rId21"/>
    <p:sldId id="452" r:id="rId22"/>
    <p:sldId id="453" r:id="rId23"/>
    <p:sldId id="422" r:id="rId24"/>
    <p:sldId id="423" r:id="rId25"/>
    <p:sldId id="424" r:id="rId26"/>
    <p:sldId id="425" r:id="rId27"/>
    <p:sldId id="449" r:id="rId28"/>
    <p:sldId id="451" r:id="rId29"/>
    <p:sldId id="450" r:id="rId30"/>
    <p:sldId id="454" r:id="rId31"/>
    <p:sldId id="44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/>
    <p:restoredTop sz="93632"/>
  </p:normalViewPr>
  <p:slideViewPr>
    <p:cSldViewPr snapToGrid="0" snapToObjects="1">
      <p:cViewPr>
        <p:scale>
          <a:sx n="86" d="100"/>
          <a:sy n="86" d="100"/>
        </p:scale>
        <p:origin x="31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6T14:50:50.365" idx="1">
    <p:pos x="2835" y="3583"/>
    <p:text>Quiz: How many parameters?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8T03:18:19.566" idx="6">
    <p:pos x="822" y="3764"/>
    <p:text>Quiz: receptive field for 4th conv layer?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16T19:14:22.094" idx="5">
    <p:pos x="1311" y="3726"/>
    <p:text>Quiz: calculate the padding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2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33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17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7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stanford.edu/~karpathy/convnetjs/demo/mnist.html" TargetMode="Externa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uanfujun/deep-photo-styletransfer" TargetMode="Externa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ickdraw.withgoogle.com/" TargetMode="External"/><Relationship Id="rId3" Type="http://schemas.openxmlformats.org/officeDocument/2006/relationships/hyperlink" Target="https://affinelayer.com/pixsrv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50.png"/><Relationship Id="rId8" Type="http://schemas.openxmlformats.org/officeDocument/2006/relationships/hyperlink" Target="http://distill.pub/2016/augmented-rn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://blog.echen.me/2012/01/03/introduction-to-conditional-random-fields/" TargetMode="External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~aarti/Class/10701/slides/Lecture17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hyperlink" Target="https://en.wikipedia.org/wiki/Backpropagation_through_ti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5" Type="http://schemas.openxmlformats.org/officeDocument/2006/relationships/hyperlink" Target="https://youtu.be/mLxsbWAYIpw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augmented-rnns/" TargetMode="External"/><Relationship Id="rId4" Type="http://schemas.openxmlformats.org/officeDocument/2006/relationships/hyperlink" Target="https://arxiv.org/abs/1611.04558" TargetMode="External"/><Relationship Id="rId5" Type="http://schemas.openxmlformats.org/officeDocument/2006/relationships/hyperlink" Target="https://deepmind.com/blog/wavenet-generative-model-raw-audio/" TargetMode="External"/><Relationship Id="rId6" Type="http://schemas.openxmlformats.org/officeDocument/2006/relationships/hyperlink" Target="https://www.tensorflow.org/tutorials/recurrent" TargetMode="External"/><Relationship Id="rId7" Type="http://schemas.openxmlformats.org/officeDocument/2006/relationships/hyperlink" Target="https://www.tensorflow.org/tutorials/seq2se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posts/2015-08-Understanding-LSTM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0.png"/><Relationship Id="rId12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42.png"/><Relationship Id="rId8" Type="http://schemas.openxmlformats.org/officeDocument/2006/relationships/image" Target="../media/image151.png"/><Relationship Id="rId9" Type="http://schemas.openxmlformats.org/officeDocument/2006/relationships/image" Target="../media/image161.png"/><Relationship Id="rId10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42.png"/><Relationship Id="rId8" Type="http://schemas.openxmlformats.org/officeDocument/2006/relationships/image" Target="../media/image151.png"/><Relationship Id="rId9" Type="http://schemas.openxmlformats.org/officeDocument/2006/relationships/image" Target="../media/image161.png"/><Relationship Id="rId10" Type="http://schemas.openxmlformats.org/officeDocument/2006/relationships/image" Target="../media/image171.png"/><Relationship Id="rId11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#</a:t>
            </a:r>
            <a:r>
              <a:rPr lang="ru-RU" dirty="0" smtClean="0"/>
              <a:t>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Свёрточные (</a:t>
            </a:r>
            <a:r>
              <a:rPr lang="ru-RU" i="1" dirty="0" smtClean="0"/>
              <a:t>продолжение</a:t>
            </a:r>
            <a:r>
              <a:rPr lang="ru-RU" dirty="0" smtClean="0"/>
              <a:t>) </a:t>
            </a:r>
            <a:br>
              <a:rPr lang="ru-RU" dirty="0" smtClean="0"/>
            </a:br>
            <a:r>
              <a:rPr lang="ru-RU" dirty="0" smtClean="0"/>
              <a:t>и рекуррентные</a:t>
            </a:r>
            <a:r>
              <a:rPr lang="en-US" dirty="0" smtClean="0"/>
              <a:t> (</a:t>
            </a:r>
            <a:r>
              <a:rPr lang="ru-RU" i="1" dirty="0" smtClean="0"/>
              <a:t>введение</a:t>
            </a:r>
            <a:r>
              <a:rPr lang="ru-RU" dirty="0" smtClean="0"/>
              <a:t>) нейронные сети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Receptive field after N convolutional layers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884040" y="4118370"/>
                <a:ext cx="8820472" cy="233496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If we stack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convolutional layers with the same kernel size 3x3 the receptive field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-th layer will be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It looks like we need to stack a lot of convolutional layers!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To be able to identify objects as big as the input image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300x300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we will need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150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convolutional layers!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4118370"/>
                <a:ext cx="8820472" cy="2334966"/>
              </a:xfrm>
              <a:blipFill>
                <a:blip r:embed="rId2"/>
                <a:stretch>
                  <a:fillRect l="-1451" t="-3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/>
          <p:cNvGrpSpPr/>
          <p:nvPr/>
        </p:nvGrpSpPr>
        <p:grpSpPr>
          <a:xfrm>
            <a:off x="2133295" y="692697"/>
            <a:ext cx="7995186" cy="3522617"/>
            <a:chOff x="546457" y="3010274"/>
            <a:chExt cx="7995186" cy="3522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347" y="3140968"/>
              <a:ext cx="6361410" cy="27263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43808" y="4271070"/>
              <a:ext cx="46903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nd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8120" y="3596391"/>
              <a:ext cx="427357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3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rd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7055" y="3010274"/>
              <a:ext cx="41773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4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th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873" y="4745628"/>
              <a:ext cx="1411600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st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1x3 </a:t>
              </a:r>
              <a:r>
                <a:rPr lang="en-US" sz="2000" dirty="0" err="1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conv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  <a:b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</a:b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layer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0484" y="3021307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2521" y="3596713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1x7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810" y="4293169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33095" y="4909901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1x3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218437" y="325670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980474" y="383683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68763" y="4501343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506484" y="5125925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6457" y="5517232"/>
              <a:ext cx="1738613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inputs 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(1 dimensional)</a:t>
              </a:r>
            </a:p>
            <a:p>
              <a:pPr hangingPunct="0"/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331640" y="5733256"/>
              <a:ext cx="43204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2409756">
              <a:off x="6910110" y="3758588"/>
              <a:ext cx="163153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sym typeface="Helvetica"/>
                </a:rPr>
                <a:t>Receptive field</a:t>
              </a:r>
              <a:endParaRPr lang="ru-RU" sz="2000" dirty="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35" name="Straight Arrow Connector 37"/>
            <p:cNvCxnSpPr>
              <a:stCxn id="7" idx="3"/>
            </p:cNvCxnSpPr>
            <p:nvPr/>
          </p:nvCxnSpPr>
          <p:spPr>
            <a:xfrm>
              <a:off x="2084473" y="5099569"/>
              <a:ext cx="47130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We need to grow receptive field faster!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557492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can increase a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stride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in our convolutional layer to reduce the output dimensions!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22" name="Таблица 67"/>
          <p:cNvGraphicFramePr>
            <a:graphicFrameLocks noGrp="1"/>
          </p:cNvGraphicFramePr>
          <p:nvPr>
            <p:extLst/>
          </p:nvPr>
        </p:nvGraphicFramePr>
        <p:xfrm>
          <a:off x="3431704" y="2420888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33" name="Таблица 67"/>
          <p:cNvGraphicFramePr>
            <a:graphicFrameLocks noGrp="1"/>
          </p:cNvGraphicFramePr>
          <p:nvPr>
            <p:extLst/>
          </p:nvPr>
        </p:nvGraphicFramePr>
        <p:xfrm>
          <a:off x="7353402" y="291088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36" name="Straight Arrow Connector 35"/>
          <p:cNvCxnSpPr>
            <a:stCxn id="22" idx="3"/>
            <a:endCxn id="33" idx="1"/>
          </p:cNvCxnSpPr>
          <p:nvPr/>
        </p:nvCxnSpPr>
        <p:spPr>
          <a:xfrm>
            <a:off x="5519936" y="3400884"/>
            <a:ext cx="183346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6137" y="1656689"/>
            <a:ext cx="14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Stride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 2</a:t>
            </a:r>
          </a:p>
        </p:txBody>
      </p:sp>
      <p:sp>
        <p:nvSpPr>
          <p:cNvPr id="39" name="Левая фигурная скобка 99"/>
          <p:cNvSpPr/>
          <p:nvPr/>
        </p:nvSpPr>
        <p:spPr>
          <a:xfrm rot="5400000">
            <a:off x="3893731" y="1746023"/>
            <a:ext cx="156066" cy="108012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Скругленная соединительная линия 100"/>
          <p:cNvCxnSpPr>
            <a:stCxn id="39" idx="1"/>
          </p:cNvCxnSpPr>
          <p:nvPr/>
        </p:nvCxnSpPr>
        <p:spPr>
          <a:xfrm rot="5400000" flipH="1" flipV="1">
            <a:off x="4034185" y="1841461"/>
            <a:ext cx="304171" cy="429011"/>
          </a:xfrm>
          <a:prstGeom prst="curvedConnector4">
            <a:avLst>
              <a:gd name="adj1" fmla="val 89137"/>
              <a:gd name="adj2" fmla="val 29354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5297" y="341505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We need to grow receptive field faster!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557492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can increase a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stride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in our convolutional layer to reduce the output dimensions!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Further convolutions will effectively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double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</a:t>
            </a:r>
            <a:br>
              <a:rPr lang="en-US" dirty="0">
                <a:latin typeface="Myriad Pro" pitchFamily="34" charset="0"/>
                <a:cs typeface="Times New Roman" pitchFamily="18" charset="0"/>
              </a:rPr>
            </a:br>
            <a:r>
              <a:rPr lang="en-US" dirty="0">
                <a:latin typeface="Myriad Pro" pitchFamily="34" charset="0"/>
                <a:cs typeface="Times New Roman" pitchFamily="18" charset="0"/>
              </a:rPr>
              <a:t>their receptive field!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19922" y="2551789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graphicFrame>
        <p:nvGraphicFramePr>
          <p:cNvPr id="37" name="Таблица 67"/>
          <p:cNvGraphicFramePr>
            <a:graphicFrameLocks noGrp="1"/>
          </p:cNvGraphicFramePr>
          <p:nvPr>
            <p:extLst/>
          </p:nvPr>
        </p:nvGraphicFramePr>
        <p:xfrm>
          <a:off x="3431704" y="2420888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ru-RU" sz="2400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ru-RU" sz="2400" b="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5</a:t>
                      </a:r>
                      <a:endParaRPr lang="ru-RU" sz="2400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42" name="Таблица 67"/>
          <p:cNvGraphicFramePr>
            <a:graphicFrameLocks noGrp="1"/>
          </p:cNvGraphicFramePr>
          <p:nvPr>
            <p:extLst/>
          </p:nvPr>
        </p:nvGraphicFramePr>
        <p:xfrm>
          <a:off x="7353402" y="291088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5519936" y="3400884"/>
            <a:ext cx="183346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76137" y="1656689"/>
            <a:ext cx="14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Stride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 2</a:t>
            </a:r>
          </a:p>
        </p:txBody>
      </p:sp>
      <p:sp>
        <p:nvSpPr>
          <p:cNvPr id="45" name="Левая фигурная скобка 99"/>
          <p:cNvSpPr/>
          <p:nvPr/>
        </p:nvSpPr>
        <p:spPr>
          <a:xfrm rot="5400000">
            <a:off x="3893731" y="1746023"/>
            <a:ext cx="156066" cy="108012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Скругленная соединительная линия 100"/>
          <p:cNvCxnSpPr/>
          <p:nvPr/>
        </p:nvCxnSpPr>
        <p:spPr>
          <a:xfrm rot="5400000" flipH="1" flipV="1">
            <a:off x="4034185" y="1841461"/>
            <a:ext cx="304171" cy="429011"/>
          </a:xfrm>
          <a:prstGeom prst="curvedConnector4">
            <a:avLst>
              <a:gd name="adj1" fmla="val 89137"/>
              <a:gd name="adj2" fmla="val 29354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25297" y="341505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2x2 conv</a:t>
            </a:r>
          </a:p>
        </p:txBody>
      </p:sp>
      <p:sp>
        <p:nvSpPr>
          <p:cNvPr id="11" name="Прямоугольник 6"/>
          <p:cNvSpPr/>
          <p:nvPr/>
        </p:nvSpPr>
        <p:spPr>
          <a:xfrm>
            <a:off x="7365532" y="2924944"/>
            <a:ext cx="1047064" cy="979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sp>
        <p:nvSpPr>
          <p:cNvPr id="13" name="Овал 271"/>
          <p:cNvSpPr/>
          <p:nvPr/>
        </p:nvSpPr>
        <p:spPr>
          <a:xfrm>
            <a:off x="9000040" y="3160161"/>
            <a:ext cx="576158" cy="58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" name="Straight Connector 3"/>
          <p:cNvCxnSpPr>
            <a:endCxn id="13" idx="2"/>
          </p:cNvCxnSpPr>
          <p:nvPr/>
        </p:nvCxnSpPr>
        <p:spPr>
          <a:xfrm>
            <a:off x="8439804" y="2924944"/>
            <a:ext cx="560236" cy="528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Прямоугольник 6"/>
          <p:cNvSpPr/>
          <p:nvPr/>
        </p:nvSpPr>
        <p:spPr>
          <a:xfrm>
            <a:off x="3435070" y="2414563"/>
            <a:ext cx="2091180" cy="1980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cxnSp>
        <p:nvCxnSpPr>
          <p:cNvPr id="18" name="Straight Connector 17"/>
          <p:cNvCxnSpPr>
            <a:endCxn id="13" idx="2"/>
          </p:cNvCxnSpPr>
          <p:nvPr/>
        </p:nvCxnSpPr>
        <p:spPr>
          <a:xfrm flipV="1">
            <a:off x="8439804" y="3453576"/>
            <a:ext cx="560236" cy="437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474390" y="3904941"/>
            <a:ext cx="1863935" cy="47594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19936" y="2414562"/>
            <a:ext cx="1818388" cy="493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How do we maintain translation invariance?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19" name="Таблица 20"/>
          <p:cNvGraphicFramePr>
            <a:graphicFrameLocks noGrp="1"/>
          </p:cNvGraphicFramePr>
          <p:nvPr>
            <p:extLst/>
          </p:nvPr>
        </p:nvGraphicFramePr>
        <p:xfrm>
          <a:off x="2126659" y="894310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20" name="Таблица 23"/>
          <p:cNvGraphicFramePr>
            <a:graphicFrameLocks noGrp="1"/>
          </p:cNvGraphicFramePr>
          <p:nvPr>
            <p:extLst/>
          </p:nvPr>
        </p:nvGraphicFramePr>
        <p:xfrm>
          <a:off x="7248128" y="1071526"/>
          <a:ext cx="1566174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graphicFrame>
        <p:nvGraphicFramePr>
          <p:cNvPr id="22" name="Таблица 27"/>
          <p:cNvGraphicFramePr>
            <a:graphicFrameLocks noGrp="1"/>
          </p:cNvGraphicFramePr>
          <p:nvPr>
            <p:extLst/>
          </p:nvPr>
        </p:nvGraphicFramePr>
        <p:xfrm>
          <a:off x="5196938" y="1309809"/>
          <a:ext cx="1044116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3003790522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4102178103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1956801"/>
                  </a:ext>
                </a:extLst>
              </a:tr>
              <a:tr h="51811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5725846"/>
                  </a:ext>
                </a:extLst>
              </a:tr>
            </a:tbl>
          </a:graphicData>
        </a:graphic>
      </p:graphicFrame>
      <p:sp>
        <p:nvSpPr>
          <p:cNvPr id="25" name="Прямоугольник 41"/>
          <p:cNvSpPr/>
          <p:nvPr/>
        </p:nvSpPr>
        <p:spPr>
          <a:xfrm>
            <a:off x="5153543" y="2623470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Kernel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8784" y="1599012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28" name="Прямоугольник 44"/>
          <p:cNvSpPr/>
          <p:nvPr/>
        </p:nvSpPr>
        <p:spPr>
          <a:xfrm>
            <a:off x="2630324" y="2981254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Input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9" name="Прямоугольник 45"/>
          <p:cNvSpPr/>
          <p:nvPr/>
        </p:nvSpPr>
        <p:spPr>
          <a:xfrm>
            <a:off x="7497327" y="2623470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Output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34947" y="1490700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=</a:t>
            </a:r>
          </a:p>
        </p:txBody>
      </p:sp>
      <p:graphicFrame>
        <p:nvGraphicFramePr>
          <p:cNvPr id="31" name="Таблица 48"/>
          <p:cNvGraphicFramePr>
            <a:graphicFrameLocks noGrp="1"/>
          </p:cNvGraphicFramePr>
          <p:nvPr>
            <p:extLst/>
          </p:nvPr>
        </p:nvGraphicFramePr>
        <p:xfrm>
          <a:off x="7248128" y="3861048"/>
          <a:ext cx="1566174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sp>
        <p:nvSpPr>
          <p:cNvPr id="32" name="Прямоугольник 50"/>
          <p:cNvSpPr/>
          <p:nvPr/>
        </p:nvSpPr>
        <p:spPr>
          <a:xfrm>
            <a:off x="5153543" y="5412992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Kernel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8784" y="4388534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34" name="Прямоугольник 52"/>
          <p:cNvSpPr/>
          <p:nvPr/>
        </p:nvSpPr>
        <p:spPr>
          <a:xfrm>
            <a:off x="2630324" y="5770776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Input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5" name="Прямоугольник 53"/>
          <p:cNvSpPr/>
          <p:nvPr/>
        </p:nvSpPr>
        <p:spPr>
          <a:xfrm>
            <a:off x="7497327" y="5412992"/>
            <a:ext cx="1130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Output</a:t>
            </a:r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34947" y="4280222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=</a:t>
            </a:r>
          </a:p>
        </p:txBody>
      </p:sp>
      <p:graphicFrame>
        <p:nvGraphicFramePr>
          <p:cNvPr id="40" name="Таблица 57"/>
          <p:cNvGraphicFramePr>
            <a:graphicFrameLocks noGrp="1"/>
          </p:cNvGraphicFramePr>
          <p:nvPr>
            <p:extLst/>
          </p:nvPr>
        </p:nvGraphicFramePr>
        <p:xfrm>
          <a:off x="2126659" y="3616049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8995361" y="154837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/>
              </a:rPr>
              <a:t>Max = 2</a:t>
            </a:r>
            <a:endParaRPr lang="ru-RU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8995361" y="436521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/>
              </a:rPr>
              <a:t>Max = 2</a:t>
            </a:r>
            <a:endParaRPr lang="ru-RU" sz="2400" dirty="0"/>
          </a:p>
        </p:txBody>
      </p:sp>
      <p:graphicFrame>
        <p:nvGraphicFramePr>
          <p:cNvPr id="51" name="Таблица 25"/>
          <p:cNvGraphicFramePr>
            <a:graphicFrameLocks noGrp="1"/>
          </p:cNvGraphicFramePr>
          <p:nvPr>
            <p:extLst/>
          </p:nvPr>
        </p:nvGraphicFramePr>
        <p:xfrm>
          <a:off x="5202530" y="4091988"/>
          <a:ext cx="1044116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3003790522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4102178103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1956801"/>
                  </a:ext>
                </a:extLst>
              </a:tr>
              <a:tr h="51811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5725846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9183714" y="2909014"/>
            <a:ext cx="91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Myriad Pro"/>
              </a:rPr>
              <a:t>Didn’t</a:t>
            </a:r>
            <a:br>
              <a:rPr lang="en-US" sz="2000" dirty="0">
                <a:solidFill>
                  <a:srgbClr val="0070C0"/>
                </a:solidFill>
                <a:latin typeface="Myriad Pro"/>
              </a:rPr>
            </a:br>
            <a:r>
              <a:rPr lang="en-US" sz="2000" dirty="0">
                <a:solidFill>
                  <a:srgbClr val="0070C0"/>
                </a:solidFill>
                <a:latin typeface="Myriad Pro"/>
              </a:rPr>
              <a:t>change</a:t>
            </a:r>
            <a:endParaRPr lang="ru-RU" sz="2000" dirty="0">
              <a:solidFill>
                <a:srgbClr val="0070C0"/>
              </a:solidFill>
            </a:endParaRPr>
          </a:p>
        </p:txBody>
      </p:sp>
      <p:cxnSp>
        <p:nvCxnSpPr>
          <p:cNvPr id="53" name="Прямая со стрелкой 28"/>
          <p:cNvCxnSpPr/>
          <p:nvPr/>
        </p:nvCxnSpPr>
        <p:spPr>
          <a:xfrm>
            <a:off x="9639128" y="3616901"/>
            <a:ext cx="0" cy="66332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29"/>
          <p:cNvCxnSpPr/>
          <p:nvPr/>
        </p:nvCxnSpPr>
        <p:spPr>
          <a:xfrm flipV="1">
            <a:off x="9639128" y="2245342"/>
            <a:ext cx="0" cy="66367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6"/>
          <p:cNvSpPr/>
          <p:nvPr/>
        </p:nvSpPr>
        <p:spPr>
          <a:xfrm>
            <a:off x="8978058" y="1490699"/>
            <a:ext cx="1366414" cy="3435853"/>
          </a:xfrm>
          <a:prstGeom prst="rect">
            <a:avLst/>
          </a:prstGeom>
          <a:noFill/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D1C2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Pooling layer will help!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13" name="Таблица 67"/>
          <p:cNvGraphicFramePr>
            <a:graphicFrameLocks noGrp="1"/>
          </p:cNvGraphicFramePr>
          <p:nvPr>
            <p:extLst/>
          </p:nvPr>
        </p:nvGraphicFramePr>
        <p:xfrm>
          <a:off x="6391070" y="2683500"/>
          <a:ext cx="2088232" cy="195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96074559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2070064366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6</a:t>
                      </a:r>
                      <a:endParaRPr lang="ru-RU" sz="2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8</a:t>
                      </a:r>
                      <a:endParaRPr lang="ru-RU" sz="24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ru-RU" sz="2400" b="1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608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ru-RU" sz="2400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137231"/>
                  </a:ext>
                </a:extLst>
              </a:tr>
            </a:tbl>
          </a:graphicData>
        </a:graphic>
      </p:graphicFrame>
      <p:graphicFrame>
        <p:nvGraphicFramePr>
          <p:cNvPr id="15" name="Таблица 67"/>
          <p:cNvGraphicFramePr>
            <a:graphicFrameLocks noGrp="1"/>
          </p:cNvGraphicFramePr>
          <p:nvPr>
            <p:extLst/>
          </p:nvPr>
        </p:nvGraphicFramePr>
        <p:xfrm>
          <a:off x="9162058" y="3173498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rgbClr val="FFF8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48860" y="2200293"/>
            <a:ext cx="197265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Single depth slice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495170" y="3635380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57"/>
          <a:stretch/>
        </p:blipFill>
        <p:spPr>
          <a:xfrm>
            <a:off x="2427763" y="2595978"/>
            <a:ext cx="3182112" cy="1327800"/>
          </a:xfrm>
          <a:prstGeom prst="rect">
            <a:avLst/>
          </a:prstGeom>
        </p:spPr>
      </p:pic>
      <p:sp>
        <p:nvSpPr>
          <p:cNvPr id="21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222856" cy="1179254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This layer works like a convolutional layer but doesn’t have kernel, instead it calculates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maximum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or </a:t>
            </a:r>
            <a:r>
              <a:rPr lang="en-US" b="1" dirty="0">
                <a:latin typeface="Myriad Pro" pitchFamily="34" charset="0"/>
                <a:cs typeface="Times New Roman" pitchFamily="18" charset="0"/>
              </a:rPr>
              <a:t>average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of input patch values.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700343" y="3203698"/>
            <a:ext cx="86409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67589" y="4437579"/>
            <a:ext cx="162713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71850" y="3172040"/>
            <a:ext cx="87459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pooling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3309619" y="4405558"/>
            <a:ext cx="1808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downsampling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4507" y="2407370"/>
            <a:ext cx="1374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200x200x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64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9270" y="4302161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94727" y="4785124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9026" y="4224532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26007" y="4581316"/>
            <a:ext cx="47705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4552" y="2623760"/>
            <a:ext cx="137473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100x100x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64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b="21053"/>
          <a:stretch/>
        </p:blipFill>
        <p:spPr>
          <a:xfrm>
            <a:off x="2573327" y="3949495"/>
            <a:ext cx="774827" cy="834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007" y="4160228"/>
            <a:ext cx="499232" cy="5547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22651" y="4767266"/>
            <a:ext cx="320055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2x2 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max</a:t>
            </a:r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pooling</a:t>
            </a:r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 with stride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Strictly speaking: maximum is not a differentiable </a:t>
            </a:r>
            <a:r>
              <a:rPr lang="en-US">
                <a:latin typeface="Myriad Pro" pitchFamily="34" charset="0"/>
                <a:cs typeface="Times New Roman" pitchFamily="18" charset="0"/>
              </a:rPr>
              <a:t>function!</a:t>
            </a: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Strictly speaking: maximum is not a differentiable function!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no gradient with respect to non maximum patch neurons, since changing them slightly </a:t>
            </a:r>
            <a:br>
              <a:rPr lang="en-US" dirty="0"/>
            </a:br>
            <a:r>
              <a:rPr lang="en-US" dirty="0"/>
              <a:t>does not affect the output.</a:t>
            </a:r>
            <a:endParaRPr lang="en-US" dirty="0">
              <a:cs typeface="Times New Roman" pitchFamily="18" charset="0"/>
            </a:endParaRP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4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611724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749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7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451216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6241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Backpropagation for max pooling layer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10888" cy="5574928"/>
          </a:xfrm>
        </p:spPr>
        <p:txBody>
          <a:bodyPr>
            <a:noAutofit/>
          </a:bodyPr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Strictly speaking: maximum is not a differentiable function!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no gradient with respect to non maximum patch neurons, since changing them slightly </a:t>
            </a:r>
            <a:br>
              <a:rPr lang="en-US" dirty="0"/>
            </a:br>
            <a:r>
              <a:rPr lang="en-US" dirty="0"/>
              <a:t>does not affect the output.</a:t>
            </a:r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cs typeface="Times New Roman" pitchFamily="18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Times New Roman" pitchFamily="18" charset="0"/>
              </a:rPr>
              <a:t>For the maximum patch neuron we have a gradient of 1.</a:t>
            </a:r>
          </a:p>
          <a:p>
            <a:pPr marL="0" indent="0" algn="ctr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aphicFrame>
        <p:nvGraphicFramePr>
          <p:cNvPr id="4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611724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749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7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1569752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451216" y="2073808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6241" y="1874572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10" name="Таблица 67"/>
          <p:cNvGraphicFramePr>
            <a:graphicFrameLocks noGrp="1"/>
          </p:cNvGraphicFramePr>
          <p:nvPr>
            <p:extLst/>
          </p:nvPr>
        </p:nvGraphicFramePr>
        <p:xfrm>
          <a:off x="2567608" y="429309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8</a:t>
                      </a:r>
                      <a:endParaRPr lang="ru-RU" sz="24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611724" y="4797152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6749" y="4597916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8</a:t>
            </a:r>
          </a:p>
        </p:txBody>
      </p:sp>
      <p:graphicFrame>
        <p:nvGraphicFramePr>
          <p:cNvPr id="13" name="Таблица 67"/>
          <p:cNvGraphicFramePr>
            <a:graphicFrameLocks noGrp="1"/>
          </p:cNvGraphicFramePr>
          <p:nvPr>
            <p:extLst/>
          </p:nvPr>
        </p:nvGraphicFramePr>
        <p:xfrm>
          <a:off x="6407100" y="4293096"/>
          <a:ext cx="1044116" cy="979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xmlns="" val="260153381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xmlns="" val="331262389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</a:t>
                      </a:r>
                      <a:endParaRPr lang="ru-RU" sz="24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02477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ru-RU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01426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7451216" y="4797152"/>
            <a:ext cx="64807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56241" y="4597916"/>
            <a:ext cx="155907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000" dirty="0">
                <a:solidFill>
                  <a:srgbClr val="000000"/>
                </a:solidFill>
                <a:latin typeface="Myriad Pro"/>
                <a:sym typeface="Helvetica"/>
              </a:rPr>
              <a:t>Maximum = 9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Putting it all together into a simple CNN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7600" y="806400"/>
            <a:ext cx="856895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LeNet-5 architecture (1998) for handwritten digits recognition on MNIST dataset:</a:t>
            </a:r>
            <a:endParaRPr lang="ru-RU" dirty="0">
              <a:latin typeface="Myriad Pro" pitchFamily="34" charset="0"/>
              <a:cs typeface="Times New Roman" pitchFamily="18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2135560" y="908721"/>
            <a:ext cx="7992888" cy="5138447"/>
            <a:chOff x="741632" y="980728"/>
            <a:chExt cx="7992888" cy="5138447"/>
          </a:xfrm>
        </p:grpSpPr>
        <p:grpSp>
          <p:nvGrpSpPr>
            <p:cNvPr id="18" name="Group 17"/>
            <p:cNvGrpSpPr/>
            <p:nvPr/>
          </p:nvGrpSpPr>
          <p:grpSpPr>
            <a:xfrm>
              <a:off x="741632" y="980728"/>
              <a:ext cx="7992888" cy="5138447"/>
              <a:chOff x="755576" y="1201070"/>
              <a:chExt cx="7992888" cy="5138447"/>
            </a:xfrm>
          </p:grpSpPr>
          <p:sp>
            <p:nvSpPr>
              <p:cNvPr id="50" name="Прямоугольник 49"/>
              <p:cNvSpPr/>
              <p:nvPr/>
            </p:nvSpPr>
            <p:spPr>
              <a:xfrm>
                <a:off x="2915816" y="6093296"/>
                <a:ext cx="4572000" cy="2462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1000" dirty="0"/>
                  <a:t>http://yann.lecun.com/exdb/publis/pdf/lecun-98.pdf</a:t>
                </a:r>
                <a:endParaRPr lang="en-US" sz="1000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1201070"/>
                <a:ext cx="7308304" cy="4872203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973497" y="2194313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175854" y="2276872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298590" y="2557159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400421" y="2561690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92429" y="283819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211818" y="4345071"/>
                <a:ext cx="486668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120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937584" y="4345071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84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543935" y="4554962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4488197" y="4890910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287169" y="5223976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441497" y="4890909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115616" y="5357912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579792" y="2917575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691680" y="3577274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02251" y="4181023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128547" y="4072754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313206" y="4010896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378544" y="4098636"/>
                <a:ext cx="355221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563203" y="4010895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923928" y="314768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812040" y="3610790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908065" y="350100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2699792" y="304892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195815" y="3780918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  <a:endPara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003800" y="3410737"/>
                <a:ext cx="223775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hangingPunct="0"/>
                <a:r>
                  <a:rPr lang="en-US" sz="2000" dirty="0">
                    <a:solidFill>
                      <a:srgbClr val="00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pic>
            <p:nvPicPr>
              <p:cNvPr id="124" name="Рисунок 48"/>
              <p:cNvPicPr>
                <a:picLocks noChangeAspect="1"/>
              </p:cNvPicPr>
              <p:nvPr/>
            </p:nvPicPr>
            <p:blipFill rotWithShape="1">
              <a:blip r:embed="rId3"/>
              <a:srcRect l="-1" r="6388"/>
              <a:stretch/>
            </p:blipFill>
            <p:spPr>
              <a:xfrm rot="1513356">
                <a:off x="8064888" y="2256926"/>
                <a:ext cx="320801" cy="3018308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7778750" y="2332457"/>
                <a:ext cx="969714" cy="77269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7253630" y="4098637"/>
                <a:ext cx="174395" cy="92261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250904" y="5223976"/>
                <a:ext cx="675822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pool1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022729" y="5494736"/>
                <a:ext cx="719104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conv1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427328" y="4998086"/>
                <a:ext cx="675822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pool2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300661" y="5227019"/>
                <a:ext cx="719104" cy="707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conv2</a:t>
                </a:r>
              </a:p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6249745" y="4656214"/>
                <a:ext cx="43376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fc1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6895202" y="4656213"/>
                <a:ext cx="43376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hangingPunct="0"/>
                <a:r>
                  <a:rPr lang="en-US" sz="20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fc2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759185" y="5305760"/>
              <a:ext cx="1675556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fc3 + softmax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305630" y="4980228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10</a:t>
              </a:r>
              <a:endParaRPr lang="ru-RU" sz="2000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Визуализация обученной сети для </a:t>
            </a:r>
            <a:r>
              <a:rPr lang="en-US" dirty="0" smtClean="0"/>
              <a:t>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http://scs.ryerson.ca/~aharley/vis/conv/flat.html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70" y="1739199"/>
            <a:ext cx="7027747" cy="41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Learning deep representations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83533" y="718145"/>
            <a:ext cx="8568951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Neurons of deep convolutional layers learn complex representations that can be used as features for classification with MLP.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151784" y="1916833"/>
            <a:ext cx="6062502" cy="2786165"/>
            <a:chOff x="2543636" y="1890443"/>
            <a:chExt cx="6062502" cy="27861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54"/>
            <a:stretch/>
          </p:blipFill>
          <p:spPr>
            <a:xfrm>
              <a:off x="2543636" y="2251135"/>
              <a:ext cx="4056728" cy="2425473"/>
            </a:xfrm>
            <a:prstGeom prst="rect">
              <a:avLst/>
            </a:prstGeom>
          </p:spPr>
        </p:pic>
        <p:sp>
          <p:nvSpPr>
            <p:cNvPr id="61" name="Left Brace 60"/>
            <p:cNvSpPr/>
            <p:nvPr/>
          </p:nvSpPr>
          <p:spPr>
            <a:xfrm rot="5400000">
              <a:off x="4466249" y="577826"/>
              <a:ext cx="360040" cy="3815876"/>
            </a:xfrm>
            <a:prstGeom prst="leftBrace">
              <a:avLst>
                <a:gd name="adj1" fmla="val 31329"/>
                <a:gd name="adj2" fmla="val 50688"/>
              </a:avLst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latinLnBrk="1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34772" y="1890443"/>
              <a:ext cx="309796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Automatic feature extraction </a:t>
              </a:r>
            </a:p>
          </p:txBody>
        </p:sp>
        <p:sp>
          <p:nvSpPr>
            <p:cNvPr id="65" name="Freeform 64"/>
            <p:cNvSpPr/>
            <p:nvPr/>
          </p:nvSpPr>
          <p:spPr>
            <a:xfrm rot="13304574">
              <a:off x="6734087" y="3072632"/>
              <a:ext cx="324069" cy="556050"/>
            </a:xfrm>
            <a:custGeom>
              <a:avLst/>
              <a:gdLst>
                <a:gd name="connsiteX0" fmla="*/ 0 w 468085"/>
                <a:gd name="connsiteY0" fmla="*/ 631371 h 631371"/>
                <a:gd name="connsiteX1" fmla="*/ 381000 w 468085"/>
                <a:gd name="connsiteY1" fmla="*/ 381000 h 631371"/>
                <a:gd name="connsiteX2" fmla="*/ 468085 w 468085"/>
                <a:gd name="connsiteY2" fmla="*/ 0 h 63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8085" h="631371">
                  <a:moveTo>
                    <a:pt x="0" y="631371"/>
                  </a:moveTo>
                  <a:cubicBezTo>
                    <a:pt x="151493" y="558799"/>
                    <a:pt x="302986" y="486228"/>
                    <a:pt x="381000" y="381000"/>
                  </a:cubicBezTo>
                  <a:cubicBezTo>
                    <a:pt x="459014" y="275771"/>
                    <a:pt x="468085" y="0"/>
                    <a:pt x="468085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latinLnBrk="1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92280" y="2842827"/>
              <a:ext cx="1513858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Good features </a:t>
              </a:r>
            </a:p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for MLP</a:t>
              </a: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 rotWithShape="1">
          <a:blip r:embed="rId3"/>
          <a:srcRect l="1629" t="52677" r="47847" b="29565"/>
          <a:stretch/>
        </p:blipFill>
        <p:spPr>
          <a:xfrm>
            <a:off x="5078170" y="5013176"/>
            <a:ext cx="1944216" cy="72008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 rotWithShape="1">
          <a:blip r:embed="rId3"/>
          <a:srcRect l="48163" t="83845" r="20026" b="3724"/>
          <a:stretch/>
        </p:blipFill>
        <p:spPr>
          <a:xfrm>
            <a:off x="3169959" y="5121188"/>
            <a:ext cx="1224136" cy="50405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 rotWithShape="1">
          <a:blip r:embed="rId3"/>
          <a:srcRect l="2684" t="1776" r="58019" b="73362"/>
          <a:stretch/>
        </p:blipFill>
        <p:spPr>
          <a:xfrm>
            <a:off x="7748185" y="4797152"/>
            <a:ext cx="1512168" cy="10081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25098" y="5805265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5440" y="5805265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90177" y="5809411"/>
            <a:ext cx="151385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rPr>
              <a:t>conv3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989483" y="4502942"/>
            <a:ext cx="4616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yriad Pro" pitchFamily="34" charset="0"/>
                <a:cs typeface="Times New Roman" pitchFamily="18" charset="0"/>
              </a:rPr>
              <a:t>Inputs that provide highest activations:</a:t>
            </a:r>
            <a:endParaRPr lang="ru-RU" sz="2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3904634" y="6223041"/>
            <a:ext cx="4795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http://web.eecs.umich.edu/~honglak/icml09-ConvolutionalDeepBeliefNetworks.pdf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Современные применения: перенос стиля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4298" y="6364301"/>
            <a:ext cx="3366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github.com/luanfujun/deep-photo-styletransfer</a:t>
            </a:r>
            <a:endParaRPr lang="ru-RU" sz="1100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50" y="1446313"/>
            <a:ext cx="10113892" cy="4806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6220" y="946353"/>
            <a:ext cx="139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Картинка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91151" y="946353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Стиль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4298" y="946353"/>
            <a:ext cx="275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Картинка со стилем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3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Еще примеры применений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https://quickdraw.withgoogle.com</a:t>
            </a:r>
            <a:endParaRPr lang="en-US" dirty="0"/>
          </a:p>
          <a:p>
            <a:r>
              <a:rPr lang="en-US" dirty="0">
                <a:hlinkClick r:id="rId3"/>
              </a:rPr>
              <a:t>https://affinelayer.com/pixsrv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Neural Networks</a:t>
            </a:r>
            <a:r>
              <a:rPr lang="ru-RU" dirty="0" smtClean="0"/>
              <a:t> </a:t>
            </a:r>
            <a:r>
              <a:rPr lang="en-US" dirty="0" smtClean="0"/>
              <a:t>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ru-RU" sz="2800" dirty="0" smtClean="0"/>
              <a:t>Работают с последовательностями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Слов в предложении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Букв в предложении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Отсчетов в аудио сигнале</a:t>
            </a:r>
            <a:r>
              <a:rPr lang="en-US" sz="2400" dirty="0" smtClean="0"/>
              <a:t> (</a:t>
            </a:r>
            <a:r>
              <a:rPr lang="ru-RU" sz="2400" dirty="0" smtClean="0"/>
              <a:t>амплитуда, частота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ru-RU" sz="2400" dirty="0" smtClean="0"/>
              <a:t>Пикселей изображения</a:t>
            </a:r>
          </a:p>
          <a:p>
            <a:pPr lvl="1">
              <a:spcBef>
                <a:spcPts val="0"/>
              </a:spcBef>
              <a:spcAft>
                <a:spcPts val="100"/>
              </a:spcAft>
            </a:pPr>
            <a:r>
              <a:rPr lang="mr-IN" sz="2400" dirty="0" smtClean="0"/>
              <a:t>…</a:t>
            </a:r>
            <a:endParaRPr lang="ru-RU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устроена простая </a:t>
            </a:r>
            <a:r>
              <a:rPr lang="en-US" dirty="0" smtClean="0"/>
              <a:t>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Работает </a:t>
                </a:r>
                <a:r>
                  <a:rPr lang="ru-RU" b="1" dirty="0"/>
                  <a:t>одинаково</a:t>
                </a:r>
                <a:r>
                  <a:rPr lang="ru-RU" dirty="0"/>
                  <a:t> для каждого элемента </a:t>
                </a:r>
                <a:r>
                  <a:rPr lang="ru-RU" dirty="0" smtClean="0"/>
                  <a:t>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, </a:t>
                </a:r>
                <a:br>
                  <a:rPr lang="ru-RU" dirty="0" smtClean="0"/>
                </a:br>
                <a:r>
                  <a:rPr lang="ru-RU" dirty="0" smtClean="0"/>
                  <a:t>но вычисления зависят </a:t>
                </a:r>
                <a:r>
                  <a:rPr lang="ru-RU" dirty="0"/>
                  <a:t>от предыдущих </a:t>
                </a:r>
                <a:r>
                  <a:rPr lang="ru-RU" dirty="0" smtClean="0"/>
                  <a:t>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ru-RU" dirty="0" smtClean="0"/>
                  <a:t>Можно </a:t>
                </a:r>
                <a:r>
                  <a:rPr lang="ru-RU" dirty="0"/>
                  <a:t>сказать, что у </a:t>
                </a:r>
                <a:r>
                  <a:rPr lang="en-US" dirty="0"/>
                  <a:t>RNN </a:t>
                </a:r>
                <a:r>
                  <a:rPr lang="ru-RU" dirty="0"/>
                  <a:t>есть память (</a:t>
                </a:r>
                <a:r>
                  <a:rPr lang="ru-RU" b="1" dirty="0"/>
                  <a:t>скрытое </a:t>
                </a:r>
                <a:r>
                  <a:rPr lang="ru-RU" b="1" dirty="0" smtClean="0"/>
                  <a:t>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 smtClean="0"/>
                  <a:t>), </a:t>
                </a:r>
                <a:r>
                  <a:rPr lang="ru-RU" dirty="0"/>
                  <a:t>в которой хранится информация о предыдущих элементах </a:t>
                </a:r>
                <a:r>
                  <a:rPr lang="ru-RU" dirty="0" smtClean="0"/>
                  <a:t>последовательности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101" y="4229673"/>
                <a:ext cx="11529391" cy="1964391"/>
              </a:xfrm>
              <a:blipFill rotWithShape="0">
                <a:blip r:embed="rId3"/>
                <a:stretch>
                  <a:fillRect l="-952" t="-3106" r="-111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8978" y="834887"/>
            <a:ext cx="11271636" cy="3288571"/>
            <a:chOff x="512335" y="3015522"/>
            <a:chExt cx="11271636" cy="3288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5" y="3015522"/>
              <a:ext cx="8123665" cy="3259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1521" y="3287234"/>
              <a:ext cx="3092450" cy="356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521" y="3824986"/>
              <a:ext cx="2573462" cy="34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 smtClean="0"/>
                    <a:t>Пример: </a:t>
                  </a:r>
                  <a:r>
                    <a:rPr lang="ru-RU" sz="2400" dirty="0" smtClean="0"/>
                    <a:t/>
                  </a:r>
                  <a:br>
                    <a:rPr lang="ru-RU" sz="240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 smtClean="0"/>
                    <a:t>–</a:t>
                  </a:r>
                  <a:r>
                    <a:rPr lang="en-US" sz="2400" dirty="0" smtClean="0"/>
                    <a:t> </a:t>
                  </a:r>
                  <a:r>
                    <a:rPr lang="ru-RU" sz="2400" dirty="0" smtClean="0"/>
                    <a:t>слово </a:t>
                  </a:r>
                  <a:r>
                    <a:rPr lang="en-US" sz="2400" dirty="0" smtClean="0"/>
                    <a:t/>
                  </a:r>
                  <a:br>
                    <a:rPr lang="en-US" sz="2400" dirty="0" smtClean="0"/>
                  </a:br>
                  <a:r>
                    <a:rPr lang="ru-RU" sz="2400" dirty="0" smtClean="0"/>
                    <a:t>в предложении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ru-RU" sz="2400" dirty="0"/>
                    <a:t>–</a:t>
                  </a:r>
                  <a:r>
                    <a:rPr lang="en-US" sz="2400" dirty="0"/>
                    <a:t> </a:t>
                  </a:r>
                  <a:r>
                    <a:rPr lang="ru-RU" sz="2400" dirty="0" smtClean="0"/>
                    <a:t>следующее слово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в предложении</a:t>
                  </a:r>
                  <a:endParaRPr lang="ru-RU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521" y="4365101"/>
                  <a:ext cx="3092450" cy="19389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56" t="-2516" r="-1578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5311692" y="6400412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http://www.wildml.com/2015/09/recurrent-neural-networks-tutorial-part-1-introduction-to-rnns/</a:t>
            </a:r>
            <a:endParaRPr lang="ru-RU" sz="1200" dirty="0"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26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как же </a:t>
            </a:r>
            <a:r>
              <a:rPr lang="en-US" dirty="0"/>
              <a:t>Hidden Markov Model (HMM</a:t>
            </a:r>
            <a:r>
              <a:rPr lang="en-US" dirty="0" smtClean="0"/>
              <a:t>)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01730" y="6364301"/>
            <a:ext cx="4991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http://www.cs.cmu.edu/~</a:t>
            </a:r>
            <a:r>
              <a:rPr lang="en-US" sz="1200" dirty="0" smtClean="0">
                <a:hlinkClick r:id="rId2"/>
              </a:rPr>
              <a:t>aarti/Class/10701/slides/Lecture17.pdf</a:t>
            </a:r>
            <a:endParaRPr lang="en-US" sz="1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771"/>
          <a:stretch/>
        </p:blipFill>
        <p:spPr>
          <a:xfrm>
            <a:off x="1770922" y="1202972"/>
            <a:ext cx="8607748" cy="4777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8874"/>
          <a:stretch/>
        </p:blipFill>
        <p:spPr>
          <a:xfrm>
            <a:off x="386289" y="1312144"/>
            <a:ext cx="2678278" cy="11224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2100" y="6364301"/>
            <a:ext cx="6055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http://blog.echen.me/2012/01/03/introduction-to-conditional-random-fields</a:t>
            </a:r>
            <a:r>
              <a:rPr lang="en-US" sz="1200" dirty="0" smtClean="0">
                <a:hlinkClick r:id="rId5"/>
              </a:rPr>
              <a:t>/</a:t>
            </a:r>
            <a:endParaRPr lang="ru-RU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26299" y="1240272"/>
                <a:ext cx="229776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 smtClean="0"/>
                  <a:t>Пример: </a:t>
                </a: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 smtClean="0"/>
                  <a:t>–</a:t>
                </a:r>
                <a:r>
                  <a:rPr lang="en-US" sz="2400" dirty="0" smtClean="0"/>
                  <a:t> POS</a:t>
                </a:r>
                <a:r>
                  <a:rPr lang="ru-RU" sz="2400" dirty="0" smtClean="0"/>
                  <a:t> </a:t>
                </a:r>
                <a:r>
                  <a:rPr lang="en-US" sz="2400" dirty="0" smtClean="0"/>
                  <a:t>tag</a:t>
                </a:r>
                <a:endParaRPr lang="ru-RU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400" dirty="0"/>
                  <a:t>–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слово в предложении</a:t>
                </a:r>
                <a:endParaRPr lang="ru-RU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299" y="1240272"/>
                <a:ext cx="2297761" cy="1569660"/>
              </a:xfrm>
              <a:prstGeom prst="rect">
                <a:avLst/>
              </a:prstGeom>
              <a:blipFill rotWithShape="0">
                <a:blip r:embed="rId6"/>
                <a:stretch>
                  <a:fillRect l="-424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6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развернуть сеть по времени</a:t>
            </a:r>
            <a:r>
              <a:rPr lang="en-US" dirty="0" smtClean="0"/>
              <a:t> t</a:t>
            </a:r>
            <a:r>
              <a:rPr lang="ru-RU" dirty="0" smtClean="0"/>
              <a:t>, то получим обычную </a:t>
            </a:r>
            <a:r>
              <a:rPr lang="en-US" dirty="0" smtClean="0"/>
              <a:t>feed-forward</a:t>
            </a:r>
            <a:r>
              <a:rPr lang="ru-RU" dirty="0" smtClean="0"/>
              <a:t> сеть с </a:t>
            </a:r>
            <a:r>
              <a:rPr lang="en-US" dirty="0" smtClean="0"/>
              <a:t>shared</a:t>
            </a:r>
            <a:r>
              <a:rPr lang="ru-RU" dirty="0" smtClean="0"/>
              <a:t> параметрами</a:t>
            </a:r>
          </a:p>
          <a:p>
            <a:r>
              <a:rPr lang="ru-RU" dirty="0" smtClean="0"/>
              <a:t>Применяем </a:t>
            </a:r>
            <a:r>
              <a:rPr lang="en-US" dirty="0" smtClean="0"/>
              <a:t>backpropagation</a:t>
            </a:r>
            <a:r>
              <a:rPr lang="ru-RU" dirty="0" smtClean="0"/>
              <a:t>, считаем градиенты для каждого параметра</a:t>
            </a:r>
          </a:p>
          <a:p>
            <a:r>
              <a:rPr lang="ru-RU" dirty="0"/>
              <a:t>Д</a:t>
            </a:r>
            <a:r>
              <a:rPr lang="ru-RU" dirty="0" smtClean="0"/>
              <a:t>алее (так же, как в случае сверток </a:t>
            </a:r>
            <a:r>
              <a:rPr lang="en-US" dirty="0" smtClean="0"/>
              <a:t>CNN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суммируем градиенты по </a:t>
            </a:r>
            <a:r>
              <a:rPr lang="en-US" dirty="0" smtClean="0"/>
              <a:t>shared </a:t>
            </a:r>
            <a:r>
              <a:rPr lang="ru-RU" dirty="0" smtClean="0"/>
              <a:t>параметрам и делаем шаг </a:t>
            </a:r>
            <a:r>
              <a:rPr lang="en-US" dirty="0" smtClean="0"/>
              <a:t>SGD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0" y="3800952"/>
            <a:ext cx="8600220" cy="22597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964" y="6408363"/>
            <a:ext cx="4055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en.wikipedia.org/wiki/Backpropagation_through_time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917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2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96293" y="6392556"/>
            <a:ext cx="2743200" cy="365125"/>
          </a:xfrm>
        </p:spPr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9236" y="2101755"/>
            <a:ext cx="1692322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51880" y="1269242"/>
                <a:ext cx="46402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2715904" y="1555789"/>
            <a:ext cx="1569493" cy="570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7519916" y="1269242"/>
            <a:ext cx="890546" cy="857450"/>
          </a:xfrm>
          <a:prstGeom prst="curvedConnector3">
            <a:avLst>
              <a:gd name="adj1" fmla="val 125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62" y="4229937"/>
                <a:ext cx="79938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591869" y="2982540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25386" y="2982540"/>
            <a:ext cx="1023582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19" y="4229937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Обозначение </a:t>
                </a:r>
                <a:br>
                  <a:rPr lang="ru-RU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42" y="5338583"/>
                <a:ext cx="3438975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07" y="5556848"/>
                <a:ext cx="354013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7" y="4281882"/>
                <a:ext cx="1904817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Посчитаем производную для </a:t>
            </a:r>
            <a:r>
              <a:rPr lang="en-US" dirty="0" smtClean="0"/>
              <a:t>3</a:t>
            </a:r>
            <a:r>
              <a:rPr lang="ru-RU" dirty="0" smtClean="0"/>
              <a:t> шагов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ru-R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3" y="1799453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621671" y="3061949"/>
            <a:ext cx="1091821" cy="1111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23" y="1799453"/>
                <a:ext cx="881716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rgbClr val="7030A0"/>
                    </a:solidFill>
                  </a:rPr>
                  <a:t>Обозначение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sz="2400" dirty="0" smtClean="0">
                    <a:solidFill>
                      <a:srgbClr val="7030A0"/>
                    </a:solidFill>
                  </a:rPr>
                </a:br>
                <a:r>
                  <a:rPr lang="ru-RU" sz="2400" dirty="0" smtClean="0">
                    <a:solidFill>
                      <a:srgbClr val="7030A0"/>
                    </a:solidFill>
                  </a:rPr>
                  <a:t>в предположении,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ru-RU" sz="2400" dirty="0" smtClean="0">
                    <a:solidFill>
                      <a:srgbClr val="7030A0"/>
                    </a:solidFill>
                  </a:rPr>
                  <a:t>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7030A0"/>
                    </a:solidFill>
                  </a:rPr>
                  <a:t>не зависит от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321" y="4586026"/>
                <a:ext cx="319451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28" y="1799453"/>
                <a:ext cx="799386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581935" y="3061949"/>
            <a:ext cx="1078173" cy="11117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12" y="4802111"/>
                <a:ext cx="5698228" cy="984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Индукцией легко показать, что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is-I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mr-IN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f>
                        <m:fPr>
                          <m:ctrlPr>
                            <a:rPr lang="mr-IN" sz="3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48" y="3226449"/>
                <a:ext cx="5912452" cy="18758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18" y="1430522"/>
                <a:ext cx="5698228" cy="984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ru-R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mr-I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1432702"/>
                <a:ext cx="3540136" cy="982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6" y="3674128"/>
            <a:ext cx="1501654" cy="147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5298108" y="3649238"/>
          <a:ext cx="1537005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35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-1</a:t>
                      </a:r>
                      <a:endParaRPr lang="ru-RU" sz="2400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pic>
        <p:nvPicPr>
          <p:cNvPr id="36" name="Picture 2" descr="Vd-Edge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100000"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5" y="3615031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755882" y="4131109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42" y="4056118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ru-RU" sz="36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2853743" y="3458103"/>
            <a:ext cx="1728192" cy="1693986"/>
            <a:chOff x="1547664" y="2708919"/>
            <a:chExt cx="1728192" cy="1693986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Группа 48"/>
          <p:cNvGrpSpPr/>
          <p:nvPr/>
        </p:nvGrpSpPr>
        <p:grpSpPr>
          <a:xfrm>
            <a:off x="5310184" y="3425246"/>
            <a:ext cx="1728192" cy="1693986"/>
            <a:chOff x="1547664" y="2708919"/>
            <a:chExt cx="1728192" cy="1693986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3397991" y="5146597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1" y="5146596"/>
                <a:ext cx="352600" cy="461665"/>
              </a:xfrm>
              <a:prstGeom prst="rect">
                <a:avLst/>
              </a:prstGeom>
              <a:blipFill>
                <a:blip r:embed="rId6"/>
                <a:stretch>
                  <a:fillRect l="-3448" r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408854" y="4152265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4" y="4152264"/>
                <a:ext cx="352600" cy="461665"/>
              </a:xfrm>
              <a:prstGeom prst="rect">
                <a:avLst/>
              </a:prstGeom>
              <a:blipFill>
                <a:blip r:embed="rId7"/>
                <a:stretch>
                  <a:fillRect l="-3448" r="-18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5127979" y="5273788"/>
                <a:ext cx="19360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kernel of size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01" y="5273787"/>
                <a:ext cx="2274597" cy="830997"/>
              </a:xfrm>
              <a:prstGeom prst="rect">
                <a:avLst/>
              </a:prstGeom>
              <a:blipFill>
                <a:blip r:embed="rId8"/>
                <a:stretch>
                  <a:fillRect t="-5147"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/>
          <p:cNvSpPr/>
          <p:nvPr/>
        </p:nvSpPr>
        <p:spPr>
          <a:xfrm>
            <a:off x="7664508" y="5393728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itchFamily="34" charset="0"/>
                <a:cs typeface="Times New Roman" pitchFamily="18" charset="0"/>
              </a:rPr>
              <a:t>feature map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4405102" y="4896367"/>
                <a:ext cx="676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02" y="4896366"/>
                <a:ext cx="676980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/>
          <p:cNvGrpSpPr/>
          <p:nvPr/>
        </p:nvGrpSpPr>
        <p:grpSpPr>
          <a:xfrm>
            <a:off x="2858116" y="3425245"/>
            <a:ext cx="596611" cy="705863"/>
            <a:chOff x="754467" y="5617252"/>
            <a:chExt cx="596611" cy="705863"/>
          </a:xfrm>
        </p:grpSpPr>
        <p:sp>
          <p:nvSpPr>
            <p:cNvPr id="7" name="Полилиния 6"/>
            <p:cNvSpPr/>
            <p:nvPr/>
          </p:nvSpPr>
          <p:spPr>
            <a:xfrm>
              <a:off x="754467" y="5617252"/>
              <a:ext cx="596611" cy="705863"/>
            </a:xfrm>
            <a:custGeom>
              <a:avLst/>
              <a:gdLst>
                <a:gd name="connsiteX0" fmla="*/ 0 w 585788"/>
                <a:gd name="connsiteY0" fmla="*/ 223838 h 619125"/>
                <a:gd name="connsiteX1" fmla="*/ 0 w 585788"/>
                <a:gd name="connsiteY1" fmla="*/ 619125 h 619125"/>
                <a:gd name="connsiteX2" fmla="*/ 366713 w 585788"/>
                <a:gd name="connsiteY2" fmla="*/ 614363 h 619125"/>
                <a:gd name="connsiteX3" fmla="*/ 581025 w 585788"/>
                <a:gd name="connsiteY3" fmla="*/ 390525 h 619125"/>
                <a:gd name="connsiteX4" fmla="*/ 585788 w 585788"/>
                <a:gd name="connsiteY4" fmla="*/ 0 h 619125"/>
                <a:gd name="connsiteX5" fmla="*/ 209550 w 585788"/>
                <a:gd name="connsiteY5" fmla="*/ 4763 h 619125"/>
                <a:gd name="connsiteX6" fmla="*/ 0 w 585788"/>
                <a:gd name="connsiteY6" fmla="*/ 22383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8" h="619125">
                  <a:moveTo>
                    <a:pt x="0" y="223838"/>
                  </a:moveTo>
                  <a:lnTo>
                    <a:pt x="0" y="619125"/>
                  </a:lnTo>
                  <a:lnTo>
                    <a:pt x="366713" y="614363"/>
                  </a:lnTo>
                  <a:lnTo>
                    <a:pt x="581025" y="390525"/>
                  </a:lnTo>
                  <a:cubicBezTo>
                    <a:pt x="582613" y="260350"/>
                    <a:pt x="584200" y="130175"/>
                    <a:pt x="585788" y="0"/>
                  </a:cubicBezTo>
                  <a:lnTo>
                    <a:pt x="209550" y="4763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B9CDE5">
                <a:alpha val="50196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ru-RU">
                <a:solidFill>
                  <a:srgbClr val="000000"/>
                </a:solidFill>
                <a:sym typeface="Helvetica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755576" y="5639368"/>
              <a:ext cx="576064" cy="597944"/>
              <a:chOff x="755576" y="5639368"/>
              <a:chExt cx="576064" cy="59794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971600" y="5639368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sp>
            <p:nvSpPr>
              <p:cNvPr id="4" name="Прямоугольник 3"/>
              <p:cNvSpPr/>
              <p:nvPr/>
            </p:nvSpPr>
            <p:spPr>
              <a:xfrm>
                <a:off x="755576" y="5855392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75557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1113719" y="5667932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V="1">
                <a:off x="1113719" y="602128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V="1">
                <a:off x="755576" y="6007720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" name="Прямоугольник 8"/>
          <p:cNvSpPr/>
          <p:nvPr/>
        </p:nvSpPr>
        <p:spPr>
          <a:xfrm>
            <a:off x="7822295" y="3615030"/>
            <a:ext cx="203263" cy="285005"/>
          </a:xfrm>
          <a:prstGeom prst="rect">
            <a:avLst/>
          </a:prstGeom>
          <a:solidFill>
            <a:srgbClr val="FF0000">
              <a:alpha val="49020"/>
            </a:srgbClr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Пример: распознавание рукописного текста</a:t>
            </a:r>
            <a:endParaRPr lang="en-US" dirty="0"/>
          </a:p>
        </p:txBody>
      </p:sp>
      <p:pic>
        <p:nvPicPr>
          <p:cNvPr id="7" name="lstm-rnn-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556" y="912879"/>
            <a:ext cx="10638278" cy="54355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6699" y="6400412"/>
            <a:ext cx="218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youtu.be/mLxsbWAYIpw</a:t>
            </a:r>
            <a:endParaRPr lang="ru-RU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3765" y="2292824"/>
            <a:ext cx="461665" cy="14821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Скрытый слой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764" y="4229945"/>
            <a:ext cx="461665" cy="557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Вход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763" y="1107139"/>
            <a:ext cx="461665" cy="71102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mtClean="0"/>
              <a:t>Выход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http://www.wildml.com/2015/09/recurrent-neural-networks-tutorial-part-1-introduction-to-rnns/</a:t>
            </a:r>
            <a:endParaRPr lang="ru-RU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://www.fit.vutbr.cz/research/groups/speech/publi/2010/mikolov_interspeech2010_IS100722.pdf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://distill.pub/2016/augmented-rnns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Multilingual Neural Machine </a:t>
            </a:r>
            <a:r>
              <a:rPr lang="en-US" dirty="0" smtClean="0"/>
              <a:t>Translation</a:t>
            </a:r>
            <a:r>
              <a:rPr lang="en-US" b="1" dirty="0" smtClean="0"/>
              <a:t> </a:t>
            </a:r>
            <a:r>
              <a:rPr lang="mr-IN" dirty="0" smtClean="0">
                <a:hlinkClick r:id="rId4"/>
              </a:rPr>
              <a:t>https</a:t>
            </a:r>
            <a:r>
              <a:rPr lang="mr-IN" dirty="0">
                <a:hlinkClick r:id="rId4"/>
              </a:rPr>
              <a:t>://</a:t>
            </a:r>
            <a:r>
              <a:rPr lang="mr-IN" dirty="0" smtClean="0">
                <a:hlinkClick r:id="rId4"/>
              </a:rPr>
              <a:t>arxiv.org/abs/1611.04558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://deepmind.com/blog/wavenet-generative-model-raw-audio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www.tensorflow.org/tutorials/recurrent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www.tensorflow.org/tutorials/seq2seq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A color image input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b="1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i="1" dirty="0">
                  <a:latin typeface="Cambria Math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dirty="0"/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50"/>
                    </a:solidFill>
                  </a:rPr>
                  <a:t>G</a:t>
                </a:r>
                <a:r>
                  <a:rPr lang="en-US" dirty="0">
                    <a:solidFill>
                      <a:srgbClr val="00B0F0"/>
                    </a:solidFill>
                  </a:rPr>
                  <a:t>B</a:t>
                </a:r>
                <a:r>
                  <a:rPr lang="en-US" dirty="0"/>
                  <a:t> channels</a:t>
                </a:r>
                <a:r>
                  <a:rPr lang="ru-RU" dirty="0"/>
                  <a:t>)</a:t>
                </a: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6" y="3674128"/>
            <a:ext cx="1501654" cy="147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5298108" y="3649238"/>
          <a:ext cx="1537005" cy="146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35">
                  <a:extLst>
                    <a:ext uri="{9D8B030D-6E8A-4147-A177-3AD203B41FA5}">
                      <a16:colId xmlns:a16="http://schemas.microsoft.com/office/drawing/2014/main" xmlns="" val="1009296278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1927017837"/>
                    </a:ext>
                  </a:extLst>
                </a:gridCol>
                <a:gridCol w="512335">
                  <a:extLst>
                    <a:ext uri="{9D8B030D-6E8A-4147-A177-3AD203B41FA5}">
                      <a16:colId xmlns:a16="http://schemas.microsoft.com/office/drawing/2014/main" xmlns="" val="844767034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074844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-1</a:t>
                      </a:r>
                      <a:endParaRPr lang="ru-RU" sz="2400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635707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4335693"/>
                  </a:ext>
                </a:extLst>
              </a:tr>
            </a:tbl>
          </a:graphicData>
        </a:graphic>
      </p:graphicFrame>
      <p:pic>
        <p:nvPicPr>
          <p:cNvPr id="36" name="Picture 2" descr="Vd-Edge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100000"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5" y="3615031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755882" y="4131109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ru-RU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42" y="4056118"/>
            <a:ext cx="3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ru-RU" sz="36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2853743" y="3458103"/>
            <a:ext cx="1728192" cy="1693986"/>
            <a:chOff x="1547664" y="2708919"/>
            <a:chExt cx="1728192" cy="1693986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Группа 48"/>
          <p:cNvGrpSpPr/>
          <p:nvPr/>
        </p:nvGrpSpPr>
        <p:grpSpPr>
          <a:xfrm>
            <a:off x="5310184" y="3425246"/>
            <a:ext cx="1728192" cy="1693986"/>
            <a:chOff x="1547664" y="2708919"/>
            <a:chExt cx="1728192" cy="1693986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547664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3059832" y="2708920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3059832" y="4186881"/>
              <a:ext cx="216024" cy="2160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732242" y="2708920"/>
              <a:ext cx="1543614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3275856" y="2708919"/>
              <a:ext cx="0" cy="14912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3397991" y="5146597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1" y="5146596"/>
                <a:ext cx="352600" cy="461665"/>
              </a:xfrm>
              <a:prstGeom prst="rect">
                <a:avLst/>
              </a:prstGeom>
              <a:blipFill>
                <a:blip r:embed="rId6"/>
                <a:stretch>
                  <a:fillRect l="-3448" r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408854" y="4152265"/>
                <a:ext cx="352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4" y="4152264"/>
                <a:ext cx="352600" cy="461665"/>
              </a:xfrm>
              <a:prstGeom prst="rect">
                <a:avLst/>
              </a:prstGeom>
              <a:blipFill>
                <a:blip r:embed="rId7"/>
                <a:stretch>
                  <a:fillRect l="-3448" r="-18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5127979" y="5273788"/>
                <a:ext cx="19360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kernel of size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01" y="5273787"/>
                <a:ext cx="2274597" cy="830997"/>
              </a:xfrm>
              <a:prstGeom prst="rect">
                <a:avLst/>
              </a:prstGeom>
              <a:blipFill>
                <a:blip r:embed="rId8"/>
                <a:stretch>
                  <a:fillRect t="-5147"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/>
          <p:cNvSpPr/>
          <p:nvPr/>
        </p:nvSpPr>
        <p:spPr>
          <a:xfrm>
            <a:off x="7664508" y="5393728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itchFamily="34" charset="0"/>
                <a:cs typeface="Times New Roman" pitchFamily="18" charset="0"/>
              </a:rPr>
              <a:t>feature map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/>
              <p:cNvSpPr/>
              <p:nvPr/>
            </p:nvSpPr>
            <p:spPr>
              <a:xfrm>
                <a:off x="4405102" y="4896367"/>
                <a:ext cx="676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1" name="Прямоугольник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02" y="4896366"/>
                <a:ext cx="676980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/>
          <p:cNvGrpSpPr/>
          <p:nvPr/>
        </p:nvGrpSpPr>
        <p:grpSpPr>
          <a:xfrm>
            <a:off x="4006768" y="3456810"/>
            <a:ext cx="577172" cy="637641"/>
            <a:chOff x="754468" y="5639368"/>
            <a:chExt cx="577172" cy="637641"/>
          </a:xfrm>
        </p:grpSpPr>
        <p:sp>
          <p:nvSpPr>
            <p:cNvPr id="7" name="Полилиния 6"/>
            <p:cNvSpPr/>
            <p:nvPr/>
          </p:nvSpPr>
          <p:spPr>
            <a:xfrm>
              <a:off x="754468" y="5640660"/>
              <a:ext cx="573161" cy="636349"/>
            </a:xfrm>
            <a:custGeom>
              <a:avLst/>
              <a:gdLst>
                <a:gd name="connsiteX0" fmla="*/ 0 w 585788"/>
                <a:gd name="connsiteY0" fmla="*/ 223838 h 619125"/>
                <a:gd name="connsiteX1" fmla="*/ 0 w 585788"/>
                <a:gd name="connsiteY1" fmla="*/ 619125 h 619125"/>
                <a:gd name="connsiteX2" fmla="*/ 366713 w 585788"/>
                <a:gd name="connsiteY2" fmla="*/ 614363 h 619125"/>
                <a:gd name="connsiteX3" fmla="*/ 581025 w 585788"/>
                <a:gd name="connsiteY3" fmla="*/ 390525 h 619125"/>
                <a:gd name="connsiteX4" fmla="*/ 585788 w 585788"/>
                <a:gd name="connsiteY4" fmla="*/ 0 h 619125"/>
                <a:gd name="connsiteX5" fmla="*/ 209550 w 585788"/>
                <a:gd name="connsiteY5" fmla="*/ 4763 h 619125"/>
                <a:gd name="connsiteX6" fmla="*/ 0 w 585788"/>
                <a:gd name="connsiteY6" fmla="*/ 22383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8" h="619125">
                  <a:moveTo>
                    <a:pt x="0" y="223838"/>
                  </a:moveTo>
                  <a:lnTo>
                    <a:pt x="0" y="619125"/>
                  </a:lnTo>
                  <a:lnTo>
                    <a:pt x="366713" y="614363"/>
                  </a:lnTo>
                  <a:lnTo>
                    <a:pt x="581025" y="390525"/>
                  </a:lnTo>
                  <a:cubicBezTo>
                    <a:pt x="582613" y="260350"/>
                    <a:pt x="584200" y="130175"/>
                    <a:pt x="585788" y="0"/>
                  </a:cubicBezTo>
                  <a:lnTo>
                    <a:pt x="209550" y="4763"/>
                  </a:lnTo>
                  <a:lnTo>
                    <a:pt x="0" y="223838"/>
                  </a:lnTo>
                  <a:close/>
                </a:path>
              </a:pathLst>
            </a:custGeom>
            <a:solidFill>
              <a:srgbClr val="B9CDE5">
                <a:alpha val="50196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ru-RU">
                <a:solidFill>
                  <a:srgbClr val="000000"/>
                </a:solidFill>
                <a:sym typeface="Helvetica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755576" y="5639368"/>
              <a:ext cx="576064" cy="597944"/>
              <a:chOff x="755576" y="5639368"/>
              <a:chExt cx="576064" cy="59794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971600" y="5639368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sp>
            <p:nvSpPr>
              <p:cNvPr id="4" name="Прямоугольник 3"/>
              <p:cNvSpPr/>
              <p:nvPr/>
            </p:nvSpPr>
            <p:spPr>
              <a:xfrm>
                <a:off x="755576" y="5855392"/>
                <a:ext cx="360040" cy="38192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hangingPunct="0"/>
                <a:endParaRPr lang="ru-RU">
                  <a:solidFill>
                    <a:srgbClr val="000000"/>
                  </a:solidFill>
                  <a:sym typeface="Helvetica"/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75557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1115616" y="563936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V="1">
                <a:off x="1113719" y="6021288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V="1">
                <a:off x="755576" y="6007720"/>
                <a:ext cx="216024" cy="21602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" name="Прямоугольник 8"/>
          <p:cNvSpPr/>
          <p:nvPr/>
        </p:nvSpPr>
        <p:spPr>
          <a:xfrm>
            <a:off x="9075530" y="3615031"/>
            <a:ext cx="258933" cy="294454"/>
          </a:xfrm>
          <a:prstGeom prst="rect">
            <a:avLst/>
          </a:prstGeom>
          <a:solidFill>
            <a:srgbClr val="FF0000">
              <a:alpha val="49020"/>
            </a:srgbClr>
          </a:solidFill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kernel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r>
                  <a:rPr lang="en-US" dirty="0">
                    <a:latin typeface="Cambria Math" charset="0"/>
                  </a:rPr>
                  <a:t/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 marL="0"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 rotWithShape="0">
                <a:blip r:embed="rId2"/>
                <a:stretch>
                  <a:fillRect l="-1509" t="-15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/>
          <p:nvPr/>
        </p:nvGrpSpPr>
        <p:grpSpPr>
          <a:xfrm>
            <a:off x="3614245" y="2204865"/>
            <a:ext cx="5210778" cy="3091137"/>
            <a:chOff x="1882281" y="3284984"/>
            <a:chExt cx="5210778" cy="3091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284984"/>
              <a:ext cx="4537283" cy="3048711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>
              <a:off x="4818647" y="3789040"/>
              <a:ext cx="430660" cy="758715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5422132" y="4207424"/>
              <a:ext cx="188695" cy="1800200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2394820">
              <a:off x="2414455" y="5950592"/>
              <a:ext cx="427525" cy="42552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642333" flipV="1">
              <a:off x="2676191" y="4509359"/>
              <a:ext cx="476797" cy="23583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72" r="-58621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/>
                <p:cNvSpPr/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448" r="-1896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/>
                <p:cNvSpPr/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2" name="Прямоугольник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172" r="-1724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/>
                <p:cNvSpPr/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448" r="-3793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/>
                <p:cNvSpPr/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Прямоугольник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72" r="-362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/>
                <p:cNvSpPr/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Прямоугольник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249307" y="3542700"/>
              <a:ext cx="996294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400" dirty="0">
                  <a:solidFill>
                    <a:srgbClr val="000000"/>
                  </a:solidFill>
                  <a:sym typeface="Helvetica"/>
                </a:rPr>
                <a:t>neuron</a:t>
              </a:r>
              <a:endParaRPr lang="ru-RU" sz="2400" dirty="0">
                <a:solidFill>
                  <a:srgbClr val="000000"/>
                </a:solidFill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32"/>
                <p:cNvSpPr/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3" name="Прямоугольник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Полилиния 13"/>
          <p:cNvSpPr/>
          <p:nvPr/>
        </p:nvSpPr>
        <p:spPr>
          <a:xfrm>
            <a:off x="5929015" y="2377897"/>
            <a:ext cx="938000" cy="2659052"/>
          </a:xfrm>
          <a:custGeom>
            <a:avLst/>
            <a:gdLst>
              <a:gd name="connsiteX0" fmla="*/ 11017 w 881349"/>
              <a:gd name="connsiteY0" fmla="*/ 649995 h 2644048"/>
              <a:gd name="connsiteX1" fmla="*/ 672029 w 881349"/>
              <a:gd name="connsiteY1" fmla="*/ 0 h 2644048"/>
              <a:gd name="connsiteX2" fmla="*/ 881349 w 881349"/>
              <a:gd name="connsiteY2" fmla="*/ 0 h 2644048"/>
              <a:gd name="connsiteX3" fmla="*/ 231354 w 881349"/>
              <a:gd name="connsiteY3" fmla="*/ 661012 h 2644048"/>
              <a:gd name="connsiteX4" fmla="*/ 231354 w 881349"/>
              <a:gd name="connsiteY4" fmla="*/ 2644048 h 2644048"/>
              <a:gd name="connsiteX5" fmla="*/ 0 w 881349"/>
              <a:gd name="connsiteY5" fmla="*/ 2644048 h 2644048"/>
              <a:gd name="connsiteX6" fmla="*/ 11017 w 881349"/>
              <a:gd name="connsiteY6" fmla="*/ 649995 h 264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349" h="2644048">
                <a:moveTo>
                  <a:pt x="11017" y="649995"/>
                </a:moveTo>
                <a:lnTo>
                  <a:pt x="672029" y="0"/>
                </a:lnTo>
                <a:lnTo>
                  <a:pt x="881349" y="0"/>
                </a:lnTo>
                <a:lnTo>
                  <a:pt x="231354" y="661012"/>
                </a:lnTo>
                <a:lnTo>
                  <a:pt x="231354" y="2644048"/>
                </a:lnTo>
                <a:lnTo>
                  <a:pt x="0" y="2644048"/>
                </a:lnTo>
                <a:cubicBezTo>
                  <a:pt x="3672" y="1983036"/>
                  <a:pt x="7345" y="1322024"/>
                  <a:pt x="11017" y="649995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605494" y="2204865"/>
            <a:ext cx="661950" cy="307223"/>
          </a:xfrm>
          <a:custGeom>
            <a:avLst/>
            <a:gdLst>
              <a:gd name="connsiteX0" fmla="*/ 697832 w 697832"/>
              <a:gd name="connsiteY0" fmla="*/ 0 h 770021"/>
              <a:gd name="connsiteX1" fmla="*/ 186490 w 697832"/>
              <a:gd name="connsiteY1" fmla="*/ 204537 h 770021"/>
              <a:gd name="connsiteX2" fmla="*/ 0 w 697832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2" h="770021">
                <a:moveTo>
                  <a:pt x="697832" y="0"/>
                </a:moveTo>
                <a:cubicBezTo>
                  <a:pt x="500313" y="38100"/>
                  <a:pt x="302795" y="76200"/>
                  <a:pt x="186490" y="204537"/>
                </a:cubicBezTo>
                <a:cubicBezTo>
                  <a:pt x="70185" y="332874"/>
                  <a:pt x="0" y="770021"/>
                  <a:pt x="0" y="77002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7445" y="1918685"/>
            <a:ext cx="162351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sym typeface="Helvetica"/>
              </a:rPr>
              <a:t>feature map</a:t>
            </a:r>
            <a:endParaRPr lang="ru-RU" sz="2400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kernel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1977601" y="806400"/>
                <a:ext cx="8484069" cy="3199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r>
                  <a:rPr lang="en-US" dirty="0">
                    <a:latin typeface="Cambria Math" charset="0"/>
                  </a:rPr>
                  <a:t/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 marL="0"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parameters.</a:t>
                </a:r>
                <a:endParaRPr lang="ru-RU" b="1" u="sng" dirty="0">
                  <a:solidFill>
                    <a:srgbClr val="C00000"/>
                  </a:solidFill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600" y="806400"/>
                <a:ext cx="8484069" cy="3199062"/>
              </a:xfrm>
              <a:blipFill>
                <a:blip r:embed="rId2"/>
                <a:stretch>
                  <a:fillRect l="-1509" t="-2476" r="-1652" b="-63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/>
          <p:nvPr/>
        </p:nvGrpSpPr>
        <p:grpSpPr>
          <a:xfrm>
            <a:off x="3614245" y="2204865"/>
            <a:ext cx="5210778" cy="3091137"/>
            <a:chOff x="1882281" y="3284984"/>
            <a:chExt cx="5210778" cy="3091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284984"/>
              <a:ext cx="4537283" cy="3048711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>
              <a:off x="4818647" y="3789040"/>
              <a:ext cx="430660" cy="758715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5422132" y="4207424"/>
              <a:ext cx="188695" cy="1800200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2394820">
              <a:off x="2414455" y="5950592"/>
              <a:ext cx="427525" cy="42552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0642333" flipV="1">
              <a:off x="2676191" y="4509359"/>
              <a:ext cx="476797" cy="235839"/>
            </a:xfrm>
            <a:custGeom>
              <a:avLst/>
              <a:gdLst>
                <a:gd name="connsiteX0" fmla="*/ 697832 w 697832"/>
                <a:gd name="connsiteY0" fmla="*/ 0 h 770021"/>
                <a:gd name="connsiteX1" fmla="*/ 186490 w 697832"/>
                <a:gd name="connsiteY1" fmla="*/ 204537 h 770021"/>
                <a:gd name="connsiteX2" fmla="*/ 0 w 697832"/>
                <a:gd name="connsiteY2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2" h="770021">
                  <a:moveTo>
                    <a:pt x="697832" y="0"/>
                  </a:moveTo>
                  <a:cubicBezTo>
                    <a:pt x="500313" y="38100"/>
                    <a:pt x="302795" y="76200"/>
                    <a:pt x="186490" y="204537"/>
                  </a:cubicBezTo>
                  <a:cubicBezTo>
                    <a:pt x="70185" y="332874"/>
                    <a:pt x="0" y="770021"/>
                    <a:pt x="0" y="7700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1" y="5775647"/>
                  <a:ext cx="3526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172" r="-58621" b="-526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Прямоугольник 20"/>
                <p:cNvSpPr/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1" name="Прямоугольник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476" y="5177087"/>
                  <a:ext cx="3526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448" r="-1896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Прямоугольник 21"/>
                <p:cNvSpPr/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2" name="Прямоугольник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19" y="5177086"/>
                  <a:ext cx="3526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172" r="-1724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Прямоугольник 23"/>
                <p:cNvSpPr/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4" name="Прямоугольник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80" y="3458016"/>
                  <a:ext cx="3526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448" r="-3793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Прямоугольник 30"/>
                <p:cNvSpPr/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Прямоугольник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487" y="3446883"/>
                  <a:ext cx="3526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72" r="-3620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70" y="3931248"/>
                  <a:ext cx="67614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Прямоугольник 31"/>
                <p:cNvSpPr/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Прямоугольник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28" y="4200839"/>
                  <a:ext cx="63164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249307" y="3542700"/>
              <a:ext cx="996294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400" dirty="0">
                  <a:solidFill>
                    <a:srgbClr val="000000"/>
                  </a:solidFill>
                  <a:sym typeface="Helvetica"/>
                </a:rPr>
                <a:t>neuron</a:t>
              </a:r>
              <a:endParaRPr lang="ru-RU" sz="2400" dirty="0">
                <a:solidFill>
                  <a:srgbClr val="000000"/>
                </a:solidFill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Прямоугольник 32"/>
                <p:cNvSpPr/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3" name="Прямоугольник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52" y="5177085"/>
                  <a:ext cx="7628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Freeform 25"/>
          <p:cNvSpPr/>
          <p:nvPr/>
        </p:nvSpPr>
        <p:spPr>
          <a:xfrm>
            <a:off x="6605494" y="2204865"/>
            <a:ext cx="661950" cy="307223"/>
          </a:xfrm>
          <a:custGeom>
            <a:avLst/>
            <a:gdLst>
              <a:gd name="connsiteX0" fmla="*/ 697832 w 697832"/>
              <a:gd name="connsiteY0" fmla="*/ 0 h 770021"/>
              <a:gd name="connsiteX1" fmla="*/ 186490 w 697832"/>
              <a:gd name="connsiteY1" fmla="*/ 204537 h 770021"/>
              <a:gd name="connsiteX2" fmla="*/ 0 w 697832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2" h="770021">
                <a:moveTo>
                  <a:pt x="697832" y="0"/>
                </a:moveTo>
                <a:cubicBezTo>
                  <a:pt x="500313" y="38100"/>
                  <a:pt x="302795" y="76200"/>
                  <a:pt x="186490" y="204537"/>
                </a:cubicBezTo>
                <a:cubicBezTo>
                  <a:pt x="70185" y="332874"/>
                  <a:pt x="0" y="770021"/>
                  <a:pt x="0" y="77002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7445" y="1918685"/>
            <a:ext cx="162351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sym typeface="Helvetica"/>
              </a:rPr>
              <a:t>feature map</a:t>
            </a:r>
            <a:endParaRPr lang="ru-RU" sz="2400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23" name="Полилиния 13"/>
          <p:cNvSpPr/>
          <p:nvPr/>
        </p:nvSpPr>
        <p:spPr>
          <a:xfrm>
            <a:off x="5929015" y="2377897"/>
            <a:ext cx="938000" cy="2659052"/>
          </a:xfrm>
          <a:custGeom>
            <a:avLst/>
            <a:gdLst>
              <a:gd name="connsiteX0" fmla="*/ 11017 w 881349"/>
              <a:gd name="connsiteY0" fmla="*/ 649995 h 2644048"/>
              <a:gd name="connsiteX1" fmla="*/ 672029 w 881349"/>
              <a:gd name="connsiteY1" fmla="*/ 0 h 2644048"/>
              <a:gd name="connsiteX2" fmla="*/ 881349 w 881349"/>
              <a:gd name="connsiteY2" fmla="*/ 0 h 2644048"/>
              <a:gd name="connsiteX3" fmla="*/ 231354 w 881349"/>
              <a:gd name="connsiteY3" fmla="*/ 661012 h 2644048"/>
              <a:gd name="connsiteX4" fmla="*/ 231354 w 881349"/>
              <a:gd name="connsiteY4" fmla="*/ 2644048 h 2644048"/>
              <a:gd name="connsiteX5" fmla="*/ 0 w 881349"/>
              <a:gd name="connsiteY5" fmla="*/ 2644048 h 2644048"/>
              <a:gd name="connsiteX6" fmla="*/ 11017 w 881349"/>
              <a:gd name="connsiteY6" fmla="*/ 649995 h 264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349" h="2644048">
                <a:moveTo>
                  <a:pt x="11017" y="649995"/>
                </a:moveTo>
                <a:lnTo>
                  <a:pt x="672029" y="0"/>
                </a:lnTo>
                <a:lnTo>
                  <a:pt x="881349" y="0"/>
                </a:lnTo>
                <a:lnTo>
                  <a:pt x="231354" y="661012"/>
                </a:lnTo>
                <a:lnTo>
                  <a:pt x="231354" y="2644048"/>
                </a:lnTo>
                <a:lnTo>
                  <a:pt x="0" y="2644048"/>
                </a:lnTo>
                <a:cubicBezTo>
                  <a:pt x="3672" y="1983036"/>
                  <a:pt x="7345" y="1322024"/>
                  <a:pt x="11017" y="649995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</a:t>
            </a:r>
            <a:r>
              <a:rPr lang="en-US" sz="3200" b="1" dirty="0">
                <a:latin typeface="Myriad Pro" pitchFamily="34" charset="0"/>
                <a:cs typeface="Times New Roman" pitchFamily="18" charset="0"/>
              </a:rPr>
              <a:t>convolutional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 layer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5909" y="806002"/>
            <a:ext cx="882047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Let’s say neurons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need a 2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nd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on top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One </a:t>
            </a:r>
            <a:r>
              <a:rPr lang="en-US" sz="3200" b="1" dirty="0">
                <a:latin typeface="Myriad Pro" pitchFamily="34" charset="0"/>
                <a:cs typeface="Times New Roman" pitchFamily="18" charset="0"/>
              </a:rPr>
              <a:t>convolutional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 layer is not enough!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5909" y="806002"/>
            <a:ext cx="8820472" cy="233496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Let’s say neurons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We need a 2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nd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convolutional layer on top of the 1</a:t>
            </a:r>
            <a:r>
              <a:rPr lang="en-US" baseline="30000" dirty="0">
                <a:latin typeface="Myriad Pro" pitchFamily="34" charset="0"/>
                <a:cs typeface="Times New Roman" pitchFamily="18" charset="0"/>
              </a:rPr>
              <a:t>st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924944"/>
            <a:ext cx="3284824" cy="29969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31" idx="3"/>
          </p:cNvCxnSpPr>
          <p:nvPr/>
        </p:nvCxnSpPr>
        <p:spPr>
          <a:xfrm>
            <a:off x="3948979" y="3198168"/>
            <a:ext cx="1411057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91766" y="2967336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2</a:t>
            </a:r>
            <a:r>
              <a:rPr lang="en-US" sz="2400" baseline="30000" dirty="0">
                <a:latin typeface="Myriad Pro" charset="0"/>
                <a:ea typeface="Myriad Pro" charset="0"/>
                <a:cs typeface="Myriad Pro" charset="0"/>
              </a:rPr>
              <a:t>nd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3x3 </a:t>
            </a:r>
            <a:r>
              <a:rPr lang="en-US" sz="2400" dirty="0" err="1">
                <a:latin typeface="Myriad Pro" charset="0"/>
                <a:ea typeface="Myriad Pro" charset="0"/>
                <a:cs typeface="Myriad Pro" charset="0"/>
              </a:rPr>
              <a:t>conv</a:t>
            </a:r>
            <a:endParaRPr lang="en-US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5430" y="377423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1</a:t>
            </a:r>
            <a:r>
              <a:rPr lang="en-US" sz="2400" baseline="30000" dirty="0">
                <a:latin typeface="Myriad Pro" charset="0"/>
                <a:ea typeface="Myriad Pro" charset="0"/>
                <a:cs typeface="Myriad Pro" charset="0"/>
              </a:rPr>
              <a:t>st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3x3 </a:t>
            </a:r>
            <a:r>
              <a:rPr lang="en-US" sz="2400" dirty="0" err="1">
                <a:latin typeface="Myriad Pro" charset="0"/>
                <a:ea typeface="Myriad Pro" charset="0"/>
                <a:cs typeface="Myriad Pro" charset="0"/>
              </a:rPr>
              <a:t>conv</a:t>
            </a:r>
            <a:endParaRPr lang="en-US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>
            <a:off x="3915317" y="4005064"/>
            <a:ext cx="830227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41952" y="296631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receptive field 5x5</a:t>
            </a:r>
          </a:p>
        </p:txBody>
      </p:sp>
      <p:cxnSp>
        <p:nvCxnSpPr>
          <p:cNvPr id="38" name="Straight Arrow Connector 37"/>
          <p:cNvCxnSpPr>
            <a:stCxn id="36" idx="1"/>
          </p:cNvCxnSpPr>
          <p:nvPr/>
        </p:nvCxnSpPr>
        <p:spPr>
          <a:xfrm flipH="1">
            <a:off x="6632174" y="3197150"/>
            <a:ext cx="1209778" cy="7686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1"/>
          </p:cNvCxnSpPr>
          <p:nvPr/>
        </p:nvCxnSpPr>
        <p:spPr>
          <a:xfrm flipH="1">
            <a:off x="7101662" y="4005063"/>
            <a:ext cx="740290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41952" y="3774231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receptive field 3x3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4917195" y="4063116"/>
            <a:ext cx="615700" cy="338403"/>
          </a:xfrm>
          <a:custGeom>
            <a:avLst/>
            <a:gdLst>
              <a:gd name="connsiteX0" fmla="*/ 44068 w 627962"/>
              <a:gd name="connsiteY0" fmla="*/ 0 h 220338"/>
              <a:gd name="connsiteX1" fmla="*/ 0 w 627962"/>
              <a:gd name="connsiteY1" fmla="*/ 209321 h 220338"/>
              <a:gd name="connsiteX2" fmla="*/ 561860 w 627962"/>
              <a:gd name="connsiteY2" fmla="*/ 220338 h 220338"/>
              <a:gd name="connsiteX3" fmla="*/ 627962 w 627962"/>
              <a:gd name="connsiteY3" fmla="*/ 11017 h 220338"/>
              <a:gd name="connsiteX4" fmla="*/ 44068 w 627962"/>
              <a:gd name="connsiteY4" fmla="*/ 0 h 22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962" h="220338">
                <a:moveTo>
                  <a:pt x="44068" y="0"/>
                </a:moveTo>
                <a:lnTo>
                  <a:pt x="0" y="209321"/>
                </a:lnTo>
                <a:lnTo>
                  <a:pt x="561860" y="220338"/>
                </a:lnTo>
                <a:lnTo>
                  <a:pt x="627962" y="11017"/>
                </a:lnTo>
                <a:lnTo>
                  <a:pt x="44068" y="0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ru-RU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Receptive field after N convolutional layers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2133295" y="692697"/>
            <a:ext cx="7995186" cy="3522617"/>
            <a:chOff x="546457" y="3010274"/>
            <a:chExt cx="7995186" cy="3522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9347" y="3140968"/>
              <a:ext cx="6361410" cy="27263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43808" y="4271070"/>
              <a:ext cx="46903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nd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8120" y="3596391"/>
              <a:ext cx="427357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3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rd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7055" y="3010274"/>
              <a:ext cx="417739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4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th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873" y="4745628"/>
              <a:ext cx="1411600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ctr"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baseline="30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st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1x3 </a:t>
              </a:r>
              <a:r>
                <a:rPr lang="en-US" sz="2000" dirty="0" err="1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conv</a:t>
              </a: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 </a:t>
              </a:r>
              <a:b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</a:br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layer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0484" y="3021307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x9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2521" y="3596713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x7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810" y="4293169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x5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33095" y="4909901"/>
              <a:ext cx="477050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ru-RU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x3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218437" y="325670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980474" y="3836830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68763" y="4501343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506484" y="5125925"/>
              <a:ext cx="432047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46457" y="5517232"/>
              <a:ext cx="1738613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inputs </a:t>
              </a:r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  <a:p>
              <a:pPr hangingPunct="0"/>
              <a:r>
                <a:rPr lang="en-US" sz="2000" dirty="0">
                  <a:solidFill>
                    <a:srgbClr val="00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(1 dimensional)</a:t>
              </a:r>
            </a:p>
            <a:p>
              <a:pPr hangingPunct="0"/>
              <a:endParaRPr lang="en-US" sz="2000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  <a:sym typeface="Helvetic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331640" y="5733256"/>
              <a:ext cx="43204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2409756">
              <a:off x="6910110" y="3758588"/>
              <a:ext cx="163153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hangingPunct="0"/>
              <a:r>
                <a:rPr lang="en-US" sz="2000" dirty="0">
                  <a:solidFill>
                    <a:srgbClr val="000000"/>
                  </a:solidFill>
                  <a:sym typeface="Helvetica"/>
                </a:rPr>
                <a:t>Receptive field</a:t>
              </a:r>
              <a:endParaRPr lang="ru-RU" sz="2000" dirty="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35" name="Straight Arrow Connector 37"/>
            <p:cNvCxnSpPr>
              <a:stCxn id="7" idx="3"/>
            </p:cNvCxnSpPr>
            <p:nvPr/>
          </p:nvCxnSpPr>
          <p:spPr>
            <a:xfrm>
              <a:off x="2084473" y="5099569"/>
              <a:ext cx="47130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19/10/2017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8064</TotalTime>
  <Words>1971</Words>
  <Application>Microsoft Macintosh PowerPoint</Application>
  <PresentationFormat>Widescreen</PresentationFormat>
  <Paragraphs>539</Paragraphs>
  <Slides>31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Cambria Math</vt:lpstr>
      <vt:lpstr>Helvetica</vt:lpstr>
      <vt:lpstr>Mangal</vt:lpstr>
      <vt:lpstr>Myriad Pro</vt:lpstr>
      <vt:lpstr>Times New Roman</vt:lpstr>
      <vt:lpstr>Arial</vt:lpstr>
      <vt:lpstr>Office Theme</vt:lpstr>
      <vt:lpstr>MML minor #6</vt:lpstr>
      <vt:lpstr>A color image input</vt:lpstr>
      <vt:lpstr>A color image input</vt:lpstr>
      <vt:lpstr>A color image input</vt:lpstr>
      <vt:lpstr>One kernel is not enough!</vt:lpstr>
      <vt:lpstr>One kernel is not enough!</vt:lpstr>
      <vt:lpstr>One convolutional layer is not enough!</vt:lpstr>
      <vt:lpstr>One convolutional layer is not enough!</vt:lpstr>
      <vt:lpstr>Receptive field after N convolutional layers</vt:lpstr>
      <vt:lpstr>Receptive field after N convolutional layers</vt:lpstr>
      <vt:lpstr>We need to grow receptive field faster!</vt:lpstr>
      <vt:lpstr>We need to grow receptive field faster!</vt:lpstr>
      <vt:lpstr>How do we maintain translation invariance?</vt:lpstr>
      <vt:lpstr>Pooling layer will help!</vt:lpstr>
      <vt:lpstr>Backpropagation for max pooling layer</vt:lpstr>
      <vt:lpstr>Backpropagation for max pooling layer</vt:lpstr>
      <vt:lpstr>Backpropagation for max pooling layer</vt:lpstr>
      <vt:lpstr>Putting it all together into a simple CNN</vt:lpstr>
      <vt:lpstr>Визуализация обученной сети для MNIST</vt:lpstr>
      <vt:lpstr>Learning deep representations</vt:lpstr>
      <vt:lpstr>Современные применения: перенос стиля</vt:lpstr>
      <vt:lpstr>Еще примеры применений</vt:lpstr>
      <vt:lpstr>Recurrent Neural Networks (RNN)</vt:lpstr>
      <vt:lpstr>Как устроена простая RNN</vt:lpstr>
      <vt:lpstr>А как же Hidden Markov Model (HMM)?</vt:lpstr>
      <vt:lpstr>Backpropagation through time (BPTT)</vt:lpstr>
      <vt:lpstr>Посчитаем производную для 2 шагов</vt:lpstr>
      <vt:lpstr>Посчитаем производную для 3 шагов</vt:lpstr>
      <vt:lpstr>Индукцией легко показать, что…</vt:lpstr>
      <vt:lpstr>Пример: распознавание рукописного текста</vt:lpstr>
      <vt:lpstr>Ссылки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576</cp:revision>
  <cp:lastPrinted>2017-10-18T22:21:29Z</cp:lastPrinted>
  <dcterms:created xsi:type="dcterms:W3CDTF">2017-04-01T14:01:14Z</dcterms:created>
  <dcterms:modified xsi:type="dcterms:W3CDTF">2017-10-19T12:47:20Z</dcterms:modified>
</cp:coreProperties>
</file>